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8"/>
  </p:notesMasterIdLst>
  <p:handoutMasterIdLst>
    <p:handoutMasterId r:id="rId39"/>
  </p:handoutMasterIdLst>
  <p:sldIdLst>
    <p:sldId id="257" r:id="rId5"/>
    <p:sldId id="258" r:id="rId6"/>
    <p:sldId id="259" r:id="rId7"/>
    <p:sldId id="26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62" r:id="rId34"/>
    <p:sldId id="263" r:id="rId35"/>
    <p:sldId id="264" r:id="rId36"/>
    <p:sldId id="265" r:id="rId3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8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8: Database Normalization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Need for Normalization (continued)</a:t>
            </a:r>
          </a:p>
        </p:txBody>
      </p:sp>
      <p:sp>
        <p:nvSpPr>
          <p:cNvPr id="36557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 of data set in Figure 5.1 does not handle data very well</a:t>
            </a:r>
          </a:p>
          <a:p>
            <a:r>
              <a:rPr lang="en-US"/>
              <a:t>The table structure appears to work; report generated with ease</a:t>
            </a:r>
          </a:p>
          <a:p>
            <a:r>
              <a:rPr lang="en-US"/>
              <a:t>Unfortunately, report may yield different results depending on what data anomaly has occurred</a:t>
            </a:r>
          </a:p>
        </p:txBody>
      </p:sp>
    </p:spTree>
    <p:extLst>
      <p:ext uri="{BB962C8B-B14F-4D97-AF65-F5344CB8AC3E}">
        <p14:creationId xmlns:p14="http://schemas.microsoft.com/office/powerpoint/2010/main" val="4816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Normalization Process</a:t>
            </a:r>
          </a:p>
        </p:txBody>
      </p:sp>
      <p:sp>
        <p:nvSpPr>
          <p:cNvPr id="39322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table represents a single subject</a:t>
            </a:r>
          </a:p>
          <a:p>
            <a:r>
              <a:rPr lang="en-US"/>
              <a:t>No data item will be unnecessarily stored in more than one table</a:t>
            </a:r>
          </a:p>
          <a:p>
            <a:r>
              <a:rPr lang="en-US"/>
              <a:t>All attributes in a table are dependent on the primary key</a:t>
            </a:r>
          </a:p>
        </p:txBody>
      </p:sp>
    </p:spTree>
    <p:extLst>
      <p:ext uri="{BB962C8B-B14F-4D97-AF65-F5344CB8AC3E}">
        <p14:creationId xmlns:p14="http://schemas.microsoft.com/office/powerpoint/2010/main" val="318086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0" y="685800"/>
            <a:ext cx="7772400" cy="762000"/>
          </a:xfrm>
        </p:spPr>
        <p:txBody>
          <a:bodyPr/>
          <a:lstStyle/>
          <a:p>
            <a:r>
              <a:rPr lang="en-US"/>
              <a:t>The Normalization Process (continued)</a:t>
            </a:r>
          </a:p>
        </p:txBody>
      </p:sp>
      <p:pic>
        <p:nvPicPr>
          <p:cNvPr id="392197" name="Picture 1029" descr="Tbl05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209800"/>
            <a:ext cx="8458200" cy="1943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2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First Normal Form</a:t>
            </a:r>
          </a:p>
        </p:txBody>
      </p:sp>
      <p:sp>
        <p:nvSpPr>
          <p:cNvPr id="3153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/>
              <a:t>Repeating group</a:t>
            </a:r>
          </a:p>
          <a:p>
            <a:pPr lvl="1"/>
            <a:r>
              <a:rPr lang="en-US"/>
              <a:t>Derives its name from the fact that a group of multiple entries of same type can exist for any single key attribute occurrence</a:t>
            </a:r>
          </a:p>
          <a:p>
            <a:r>
              <a:rPr lang="en-US"/>
              <a:t>Relational table must not contain repeating groups</a:t>
            </a:r>
          </a:p>
          <a:p>
            <a:r>
              <a:rPr lang="en-US"/>
              <a:t>Normalizing table structure will reduce data redundancies</a:t>
            </a:r>
          </a:p>
          <a:p>
            <a:r>
              <a:rPr lang="en-US"/>
              <a:t>Normalization is three-step procedure</a:t>
            </a:r>
          </a:p>
        </p:txBody>
      </p:sp>
    </p:spTree>
    <p:extLst>
      <p:ext uri="{BB962C8B-B14F-4D97-AF65-F5344CB8AC3E}">
        <p14:creationId xmlns:p14="http://schemas.microsoft.com/office/powerpoint/2010/main" val="233177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sp>
        <p:nvSpPr>
          <p:cNvPr id="36659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1: Eliminate the Repeating Groups </a:t>
            </a:r>
          </a:p>
          <a:p>
            <a:pPr lvl="1"/>
            <a:r>
              <a:rPr lang="en-US"/>
              <a:t>Present data in tabular format, where each cell has single value and there are no repeating groups</a:t>
            </a:r>
          </a:p>
          <a:p>
            <a:pPr lvl="1"/>
            <a:r>
              <a:rPr lang="en-US"/>
              <a:t>Eliminate repeating groups, eliminate nulls by making sure that each repeating group attribute contains an appropriate data value</a:t>
            </a:r>
          </a:p>
        </p:txBody>
      </p:sp>
    </p:spTree>
    <p:extLst>
      <p:ext uri="{BB962C8B-B14F-4D97-AF65-F5344CB8AC3E}">
        <p14:creationId xmlns:p14="http://schemas.microsoft.com/office/powerpoint/2010/main" val="61156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85800"/>
            <a:ext cx="7772400" cy="533400"/>
          </a:xfrm>
        </p:spPr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pic>
        <p:nvPicPr>
          <p:cNvPr id="316427" name="Picture 11" descr="Fig05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457325"/>
            <a:ext cx="7772400" cy="4813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7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sp>
        <p:nvSpPr>
          <p:cNvPr id="36762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2: Identify the Primary Key </a:t>
            </a:r>
          </a:p>
          <a:p>
            <a:pPr lvl="1"/>
            <a:r>
              <a:rPr lang="en-US"/>
              <a:t>Primary key must uniquely identify attribute value</a:t>
            </a:r>
          </a:p>
          <a:p>
            <a:pPr lvl="1"/>
            <a:r>
              <a:rPr lang="en-US"/>
              <a:t>New key must be composed</a:t>
            </a:r>
          </a:p>
        </p:txBody>
      </p:sp>
    </p:spTree>
    <p:extLst>
      <p:ext uri="{BB962C8B-B14F-4D97-AF65-F5344CB8AC3E}">
        <p14:creationId xmlns:p14="http://schemas.microsoft.com/office/powerpoint/2010/main" val="101588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Step 3: Identify All Dependencies </a:t>
            </a:r>
          </a:p>
          <a:p>
            <a:pPr lvl="1">
              <a:lnSpc>
                <a:spcPct val="90000"/>
              </a:lnSpc>
            </a:pPr>
            <a:r>
              <a:rPr lang="en-US"/>
              <a:t>Dependencies can be depicted with help of a diagram</a:t>
            </a:r>
          </a:p>
          <a:p>
            <a:pPr lvl="1">
              <a:lnSpc>
                <a:spcPct val="90000"/>
              </a:lnSpc>
            </a:pPr>
            <a:r>
              <a:rPr lang="en-US"/>
              <a:t>Dependency diagram: </a:t>
            </a:r>
          </a:p>
          <a:p>
            <a:pPr lvl="2">
              <a:lnSpc>
                <a:spcPct val="90000"/>
              </a:lnSpc>
            </a:pPr>
            <a:r>
              <a:rPr lang="en-US"/>
              <a:t>Depicts all dependencies found within given table structure</a:t>
            </a:r>
          </a:p>
          <a:p>
            <a:pPr lvl="2">
              <a:lnSpc>
                <a:spcPct val="90000"/>
              </a:lnSpc>
            </a:pPr>
            <a:r>
              <a:rPr lang="en-US"/>
              <a:t>Helpful in getting bird’s-eye view of all relationships among table’s attributes</a:t>
            </a:r>
          </a:p>
          <a:p>
            <a:pPr lvl="2">
              <a:lnSpc>
                <a:spcPct val="90000"/>
              </a:lnSpc>
            </a:pPr>
            <a:r>
              <a:rPr lang="en-US"/>
              <a:t>Makes it less likely that will overlook an important dependency</a:t>
            </a:r>
          </a:p>
        </p:txBody>
      </p:sp>
    </p:spTree>
    <p:extLst>
      <p:ext uri="{BB962C8B-B14F-4D97-AF65-F5344CB8AC3E}">
        <p14:creationId xmlns:p14="http://schemas.microsoft.com/office/powerpoint/2010/main" val="404421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14400"/>
          </a:xfrm>
        </p:spPr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pic>
        <p:nvPicPr>
          <p:cNvPr id="318475" name="Picture 11" descr="Fig05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676401"/>
            <a:ext cx="7315200" cy="42513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9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First Normal Form (continued)</a:t>
            </a:r>
          </a:p>
        </p:txBody>
      </p:sp>
      <p:sp>
        <p:nvSpPr>
          <p:cNvPr id="36967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First normal form describes tabular format in which: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All key attributes are defined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There are no repeating groups in the table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All attributes are dependent on primary key</a:t>
            </a:r>
          </a:p>
          <a:p>
            <a:pPr>
              <a:lnSpc>
                <a:spcPct val="90000"/>
              </a:lnSpc>
            </a:pPr>
            <a:r>
              <a:rPr lang="en-US" sz="2400"/>
              <a:t>All relational tables satisfy 1NF requirements</a:t>
            </a:r>
          </a:p>
          <a:p>
            <a:pPr>
              <a:lnSpc>
                <a:spcPct val="90000"/>
              </a:lnSpc>
            </a:pPr>
            <a:r>
              <a:rPr lang="en-US" sz="2400"/>
              <a:t>Some tables contain partial dependencies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Dependencies based on only part of the primary key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Sometimes used for performance reasons, but should be used with caution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Still subject to data</a:t>
            </a:r>
            <a:r>
              <a:rPr lang="en-US" sz="2400"/>
              <a:t> </a:t>
            </a:r>
            <a:r>
              <a:rPr lang="en-US" sz="2200"/>
              <a:t>redundancies</a:t>
            </a:r>
          </a:p>
        </p:txBody>
      </p:sp>
    </p:spTree>
    <p:extLst>
      <p:ext uri="{BB962C8B-B14F-4D97-AF65-F5344CB8AC3E}">
        <p14:creationId xmlns:p14="http://schemas.microsoft.com/office/powerpoint/2010/main" val="242939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Functional dependency</a:t>
            </a:r>
          </a:p>
          <a:p>
            <a:r>
              <a:rPr lang="en-US" dirty="0"/>
              <a:t>Un-Normalized form</a:t>
            </a:r>
          </a:p>
          <a:p>
            <a:r>
              <a:rPr lang="en-US" dirty="0"/>
              <a:t>First normal form</a:t>
            </a:r>
          </a:p>
          <a:p>
            <a:r>
              <a:rPr lang="en-US" dirty="0"/>
              <a:t>Second normal form</a:t>
            </a:r>
          </a:p>
          <a:p>
            <a:r>
              <a:rPr lang="en-US" dirty="0"/>
              <a:t>Third normal form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Second Normal Form</a:t>
            </a:r>
          </a:p>
        </p:txBody>
      </p:sp>
      <p:sp>
        <p:nvSpPr>
          <p:cNvPr id="3205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Relational database design can be improved by converting the database into second normal form (2NF)</a:t>
            </a:r>
          </a:p>
          <a:p>
            <a:r>
              <a:rPr lang="en-US"/>
              <a:t>Two steps</a:t>
            </a:r>
          </a:p>
        </p:txBody>
      </p:sp>
    </p:spTree>
    <p:extLst>
      <p:ext uri="{BB962C8B-B14F-4D97-AF65-F5344CB8AC3E}">
        <p14:creationId xmlns:p14="http://schemas.microsoft.com/office/powerpoint/2010/main" val="1930310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Second Normal Form (continued)</a:t>
            </a:r>
          </a:p>
        </p:txBody>
      </p:sp>
      <p:sp>
        <p:nvSpPr>
          <p:cNvPr id="37069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1: Write Each Key Component </a:t>
            </a:r>
            <a:br>
              <a:rPr lang="en-US"/>
            </a:br>
            <a:r>
              <a:rPr lang="en-US"/>
              <a:t>on a Separate Line </a:t>
            </a:r>
          </a:p>
          <a:p>
            <a:pPr lvl="1"/>
            <a:r>
              <a:rPr lang="en-US"/>
              <a:t>Write each key component on separate line, then write original (composite) key on last line</a:t>
            </a:r>
          </a:p>
          <a:p>
            <a:pPr lvl="1"/>
            <a:r>
              <a:rPr lang="en-US"/>
              <a:t>Each component will become key in new table</a:t>
            </a:r>
          </a:p>
        </p:txBody>
      </p:sp>
    </p:spTree>
    <p:extLst>
      <p:ext uri="{BB962C8B-B14F-4D97-AF65-F5344CB8AC3E}">
        <p14:creationId xmlns:p14="http://schemas.microsoft.com/office/powerpoint/2010/main" val="351369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Second Normal Form (continued)</a:t>
            </a:r>
          </a:p>
        </p:txBody>
      </p:sp>
      <p:sp>
        <p:nvSpPr>
          <p:cNvPr id="3717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2: Assign Corresponding Dependent Attributes </a:t>
            </a:r>
          </a:p>
          <a:p>
            <a:pPr lvl="1"/>
            <a:r>
              <a:rPr lang="en-US"/>
              <a:t>Determine those attributes that are dependent on other attributes</a:t>
            </a:r>
          </a:p>
          <a:p>
            <a:pPr lvl="1"/>
            <a:r>
              <a:rPr lang="en-US"/>
              <a:t>At this point, most anomalies have been eliminated</a:t>
            </a:r>
          </a:p>
        </p:txBody>
      </p:sp>
    </p:spTree>
    <p:extLst>
      <p:ext uri="{BB962C8B-B14F-4D97-AF65-F5344CB8AC3E}">
        <p14:creationId xmlns:p14="http://schemas.microsoft.com/office/powerpoint/2010/main" val="19260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76250"/>
            <a:ext cx="7772400" cy="1143000"/>
          </a:xfrm>
        </p:spPr>
        <p:txBody>
          <a:bodyPr/>
          <a:lstStyle/>
          <a:p>
            <a:r>
              <a:rPr lang="en-US"/>
              <a:t>Conversion to Second Normal Form (continued)</a:t>
            </a:r>
          </a:p>
        </p:txBody>
      </p:sp>
      <p:pic>
        <p:nvPicPr>
          <p:cNvPr id="321547" name="Picture 11" descr="Fig05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595439"/>
            <a:ext cx="6629400" cy="4683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7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Second Normal Form (continued)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Table is in second normal form (2NF) when:</a:t>
            </a:r>
          </a:p>
          <a:p>
            <a:pPr lvl="1"/>
            <a:r>
              <a:rPr lang="en-US"/>
              <a:t>It is in 1NF and </a:t>
            </a:r>
          </a:p>
          <a:p>
            <a:pPr lvl="1"/>
            <a:r>
              <a:rPr lang="en-US"/>
              <a:t>It includes no partial dependencies:</a:t>
            </a:r>
          </a:p>
          <a:p>
            <a:pPr lvl="2"/>
            <a:r>
              <a:rPr lang="en-US"/>
              <a:t>No attribute is dependent on only portion of primary key</a:t>
            </a:r>
          </a:p>
        </p:txBody>
      </p:sp>
    </p:spTree>
    <p:extLst>
      <p:ext uri="{BB962C8B-B14F-4D97-AF65-F5344CB8AC3E}">
        <p14:creationId xmlns:p14="http://schemas.microsoft.com/office/powerpoint/2010/main" val="176480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Third Normal Form</a:t>
            </a:r>
          </a:p>
        </p:txBody>
      </p:sp>
      <p:sp>
        <p:nvSpPr>
          <p:cNvPr id="32358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anomalies created are easily eliminated by completing three steps</a:t>
            </a:r>
          </a:p>
          <a:p>
            <a:r>
              <a:rPr lang="en-US"/>
              <a:t>Step 1: Identify Each New Determinant </a:t>
            </a:r>
          </a:p>
          <a:p>
            <a:pPr lvl="1"/>
            <a:r>
              <a:rPr lang="en-US"/>
              <a:t>For every transitive dependency, write its determinant as PK for new table</a:t>
            </a:r>
          </a:p>
          <a:p>
            <a:pPr lvl="2"/>
            <a:r>
              <a:rPr lang="en-US"/>
              <a:t>Determinant </a:t>
            </a:r>
          </a:p>
          <a:p>
            <a:pPr lvl="3"/>
            <a:r>
              <a:rPr lang="en-US"/>
              <a:t>Any attribute whose value determines other values within a row</a:t>
            </a:r>
          </a:p>
        </p:txBody>
      </p:sp>
    </p:spTree>
    <p:extLst>
      <p:ext uri="{BB962C8B-B14F-4D97-AF65-F5344CB8AC3E}">
        <p14:creationId xmlns:p14="http://schemas.microsoft.com/office/powerpoint/2010/main" val="1929654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Third Normal Form (continued)</a:t>
            </a:r>
          </a:p>
        </p:txBody>
      </p:sp>
      <p:sp>
        <p:nvSpPr>
          <p:cNvPr id="37478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2: Identify the Dependent Attributes </a:t>
            </a:r>
          </a:p>
          <a:p>
            <a:pPr lvl="1"/>
            <a:r>
              <a:rPr lang="en-US"/>
              <a:t>Identify attributes dependent on each determinant identified in Step 1 and identify dependency</a:t>
            </a:r>
          </a:p>
          <a:p>
            <a:pPr lvl="1"/>
            <a:r>
              <a:rPr lang="en-US"/>
              <a:t>Name table to reflect its contents and function</a:t>
            </a:r>
          </a:p>
        </p:txBody>
      </p:sp>
    </p:spTree>
    <p:extLst>
      <p:ext uri="{BB962C8B-B14F-4D97-AF65-F5344CB8AC3E}">
        <p14:creationId xmlns:p14="http://schemas.microsoft.com/office/powerpoint/2010/main" val="131384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Third Normal Form (continued)</a:t>
            </a:r>
          </a:p>
        </p:txBody>
      </p:sp>
      <p:sp>
        <p:nvSpPr>
          <p:cNvPr id="3758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Step 3: Remove the Dependent Attributes from Transitive Dependencies </a:t>
            </a:r>
          </a:p>
          <a:p>
            <a:pPr lvl="1">
              <a:lnSpc>
                <a:spcPct val="90000"/>
              </a:lnSpc>
            </a:pPr>
            <a:r>
              <a:rPr lang="en-US"/>
              <a:t>Eliminate all dependent attributes in transitive relationship(s) from each of the tables that have such a transitive relationship</a:t>
            </a:r>
          </a:p>
          <a:p>
            <a:pPr lvl="1">
              <a:lnSpc>
                <a:spcPct val="90000"/>
              </a:lnSpc>
            </a:pPr>
            <a:r>
              <a:rPr lang="en-US"/>
              <a:t>Draw new dependency diagram to show all tables defined in Steps 1–3</a:t>
            </a:r>
          </a:p>
          <a:p>
            <a:pPr lvl="1">
              <a:lnSpc>
                <a:spcPct val="90000"/>
              </a:lnSpc>
            </a:pPr>
            <a:r>
              <a:rPr lang="en-US"/>
              <a:t>Check new tables as well as tables modified in Step 3 to make sure that each table has determinant and that no table contains inappropriate dependencies</a:t>
            </a:r>
          </a:p>
        </p:txBody>
      </p:sp>
    </p:spTree>
    <p:extLst>
      <p:ext uri="{BB962C8B-B14F-4D97-AF65-F5344CB8AC3E}">
        <p14:creationId xmlns:p14="http://schemas.microsoft.com/office/powerpoint/2010/main" val="8395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90600"/>
          </a:xfrm>
        </p:spPr>
        <p:txBody>
          <a:bodyPr/>
          <a:lstStyle/>
          <a:p>
            <a:r>
              <a:rPr lang="en-US"/>
              <a:t>Conversion to Third Normal Form (continued)</a:t>
            </a:r>
          </a:p>
        </p:txBody>
      </p:sp>
      <p:pic>
        <p:nvPicPr>
          <p:cNvPr id="324619" name="Picture 11" descr="Fig05-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600200"/>
            <a:ext cx="8153400" cy="44005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46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to Third Normal Form (continued)</a:t>
            </a:r>
          </a:p>
        </p:txBody>
      </p:sp>
      <p:sp>
        <p:nvSpPr>
          <p:cNvPr id="3768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table is in third normal form (3NF) when both of the following are true:</a:t>
            </a:r>
          </a:p>
          <a:p>
            <a:pPr lvl="1"/>
            <a:r>
              <a:rPr lang="en-US"/>
              <a:t>It is in 2NF</a:t>
            </a:r>
          </a:p>
          <a:p>
            <a:pPr lvl="1"/>
            <a:r>
              <a:rPr lang="en-US"/>
              <a:t>It contains no 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27696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Describe functional dependency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Perform database normalization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partial dependency?</a:t>
            </a:r>
          </a:p>
          <a:p>
            <a:r>
              <a:rPr lang="en-US" dirty="0"/>
              <a:t>What is transitive dependency?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Normal forms can be transformed from lower normal forms to higher normal forms</a:t>
            </a:r>
          </a:p>
          <a:p>
            <a:pPr>
              <a:lnSpc>
                <a:spcPct val="90000"/>
              </a:lnSpc>
            </a:pPr>
            <a:r>
              <a:rPr lang="en-US" dirty="0"/>
              <a:t>Normalization and ER modeling are used concurrently to produce a good database design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</a:t>
            </a:r>
            <a:r>
              <a:rPr lang="en-US"/>
              <a:t>Query Language (SQL)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UNF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1NF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2NF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3NF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Partial dependency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Transitive dependency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Tables and Normalization</a:t>
            </a:r>
          </a:p>
        </p:txBody>
      </p:sp>
      <p:sp>
        <p:nvSpPr>
          <p:cNvPr id="3102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Normalization </a:t>
            </a:r>
          </a:p>
          <a:p>
            <a:pPr lvl="1"/>
            <a:r>
              <a:rPr lang="en-US"/>
              <a:t>Process for evaluating and correcting table structures to minimize data redundancies</a:t>
            </a:r>
          </a:p>
          <a:p>
            <a:pPr lvl="2"/>
            <a:r>
              <a:rPr lang="en-US"/>
              <a:t>Reduces data anomalies</a:t>
            </a:r>
          </a:p>
          <a:p>
            <a:pPr lvl="1"/>
            <a:r>
              <a:rPr lang="en-US"/>
              <a:t>Works through a series of stages called normal forms: </a:t>
            </a:r>
          </a:p>
          <a:p>
            <a:pPr lvl="2"/>
            <a:r>
              <a:rPr lang="en-US"/>
              <a:t>First normal form (1NF)</a:t>
            </a:r>
          </a:p>
          <a:p>
            <a:pPr lvl="2"/>
            <a:r>
              <a:rPr lang="en-US"/>
              <a:t>Second normal form (2NF)</a:t>
            </a:r>
          </a:p>
          <a:p>
            <a:pPr lvl="2"/>
            <a:r>
              <a:rPr lang="en-US"/>
              <a:t>Third normal form (3NF)</a:t>
            </a:r>
          </a:p>
        </p:txBody>
      </p:sp>
    </p:spTree>
    <p:extLst>
      <p:ext uri="{BB962C8B-B14F-4D97-AF65-F5344CB8AC3E}">
        <p14:creationId xmlns:p14="http://schemas.microsoft.com/office/powerpoint/2010/main" val="58076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Database Tables and Normalization (continued)</a:t>
            </a:r>
          </a:p>
        </p:txBody>
      </p:sp>
      <p:sp>
        <p:nvSpPr>
          <p:cNvPr id="3870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Normalization (continued)</a:t>
            </a:r>
          </a:p>
          <a:p>
            <a:pPr lvl="1"/>
            <a:r>
              <a:rPr lang="en-US"/>
              <a:t>2NF is better than 1NF; 3NF is better than 2NF</a:t>
            </a:r>
          </a:p>
          <a:p>
            <a:pPr lvl="1"/>
            <a:r>
              <a:rPr lang="en-US"/>
              <a:t>For most business database design purposes, 3NF is as high as we need to go in normalization process</a:t>
            </a:r>
          </a:p>
          <a:p>
            <a:pPr lvl="1"/>
            <a:r>
              <a:rPr lang="en-US"/>
              <a:t>Highest level of normalization is not always most desirable</a:t>
            </a:r>
          </a:p>
        </p:txBody>
      </p:sp>
    </p:spTree>
    <p:extLst>
      <p:ext uri="{BB962C8B-B14F-4D97-AF65-F5344CB8AC3E}">
        <p14:creationId xmlns:p14="http://schemas.microsoft.com/office/powerpoint/2010/main" val="247708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Need for Normalization</a:t>
            </a:r>
          </a:p>
        </p:txBody>
      </p:sp>
      <p:sp>
        <p:nvSpPr>
          <p:cNvPr id="3123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 Company that manages building projects</a:t>
            </a:r>
          </a:p>
          <a:p>
            <a:pPr lvl="1"/>
            <a:r>
              <a:rPr lang="en-US"/>
              <a:t>Charges its clients by billing hours spent on each contract</a:t>
            </a:r>
          </a:p>
          <a:p>
            <a:pPr lvl="1"/>
            <a:r>
              <a:rPr lang="en-US"/>
              <a:t>Hourly billing rate is dependent on employee’s position</a:t>
            </a:r>
          </a:p>
          <a:p>
            <a:pPr lvl="1"/>
            <a:r>
              <a:rPr lang="en-US"/>
              <a:t>Periodically, report is generated that contains information displayed in Table 5.1</a:t>
            </a:r>
          </a:p>
        </p:txBody>
      </p:sp>
    </p:spTree>
    <p:extLst>
      <p:ext uri="{BB962C8B-B14F-4D97-AF65-F5344CB8AC3E}">
        <p14:creationId xmlns:p14="http://schemas.microsoft.com/office/powerpoint/2010/main" val="50893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4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Need for Normalization (continued)</a:t>
            </a:r>
          </a:p>
        </p:txBody>
      </p:sp>
      <p:pic>
        <p:nvPicPr>
          <p:cNvPr id="307212" name="Picture 12" descr="Tbl05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524001"/>
            <a:ext cx="7543800" cy="46720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5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8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0" y="685800"/>
            <a:ext cx="7772400" cy="762000"/>
          </a:xfrm>
        </p:spPr>
        <p:txBody>
          <a:bodyPr/>
          <a:lstStyle/>
          <a:p>
            <a:r>
              <a:rPr lang="en-US"/>
              <a:t>The Need for Normalization (continued)</a:t>
            </a:r>
          </a:p>
        </p:txBody>
      </p:sp>
      <p:pic>
        <p:nvPicPr>
          <p:cNvPr id="313356" name="Picture 12" descr="Fig05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524001"/>
            <a:ext cx="7620000" cy="4735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0698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1012</Words>
  <Application>Microsoft Office PowerPoint</Application>
  <PresentationFormat>Widescreen</PresentationFormat>
  <Paragraphs>131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Database Tables and Normalization</vt:lpstr>
      <vt:lpstr>Database Tables and Normalization (continued)</vt:lpstr>
      <vt:lpstr>The Need for Normalization</vt:lpstr>
      <vt:lpstr>The Need for Normalization (continued)</vt:lpstr>
      <vt:lpstr>The Need for Normalization (continued)</vt:lpstr>
      <vt:lpstr>The Need for Normalization (continued)</vt:lpstr>
      <vt:lpstr>The Normalization Process</vt:lpstr>
      <vt:lpstr>The Normalization Process (continued)</vt:lpstr>
      <vt:lpstr>Conversion to First Normal Form</vt:lpstr>
      <vt:lpstr>Conversion to First Normal Form (continued)</vt:lpstr>
      <vt:lpstr>Conversion to First Normal Form (continued)</vt:lpstr>
      <vt:lpstr>Conversion to First Normal Form (continued)</vt:lpstr>
      <vt:lpstr>Conversion to First Normal Form (continued)</vt:lpstr>
      <vt:lpstr>Conversion to First Normal Form (continued)</vt:lpstr>
      <vt:lpstr>Conversion to First Normal Form (continued)</vt:lpstr>
      <vt:lpstr>Conversion to Second Normal Form</vt:lpstr>
      <vt:lpstr>Conversion to Second Normal Form (continued)</vt:lpstr>
      <vt:lpstr>Conversion to Second Normal Form (continued)</vt:lpstr>
      <vt:lpstr>Conversion to Second Normal Form (continued)</vt:lpstr>
      <vt:lpstr>Conversion to Second Normal Form (continued)</vt:lpstr>
      <vt:lpstr>Conversion to Third Normal Form</vt:lpstr>
      <vt:lpstr>Conversion to Third Normal Form (continued)</vt:lpstr>
      <vt:lpstr>Conversion to Third Normal Form (continued)</vt:lpstr>
      <vt:lpstr>Conversion to Third Normal Form (continued)</vt:lpstr>
      <vt:lpstr>Conversion to Third Normal Form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2023-12-06T06:52:22Z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